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5" r:id="rId12"/>
    <p:sldId id="269" r:id="rId13"/>
    <p:sldId id="270" r:id="rId14"/>
    <p:sldId id="268" r:id="rId15"/>
    <p:sldId id="263"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D71B-DC5B-1296-FD09-6428DDFED4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E8121-D71E-DDF7-C2FD-07FF55A37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22A5B3-0DD7-F422-0ADF-B124C2A5BDFA}"/>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BCFD3C74-5DF2-B705-C95D-793B7DCD5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EC6A1-B0B0-9DCB-8ED8-636DF2EA585E}"/>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295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9890-1561-8BDD-7CC1-54D8FDAAF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5362CD-4E67-635B-453F-A113328D6E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AAE4D-8091-7DBB-8AC6-C785F12264ED}"/>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314579D6-81E3-7236-6412-F9D54F2A7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827E4-C6D4-09CE-BAE9-24D8BC727F11}"/>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140751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7440C-893C-A7E6-B170-157B8AA0A5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273BA-EA8B-95A1-5AC8-37D41E4F3D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65E1C-7228-4E46-A812-4B6BB530C99A}"/>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45A89E52-AEEA-D95C-2942-277F9DF23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C6153-789B-B20A-BED5-34912C22D8D6}"/>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104091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02BB-6A90-6185-46C9-929C75F62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A8255-FA29-DE2B-1E0A-F499B7B55C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B41FB-3049-55C9-FB5D-0F05AF218AA0}"/>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295C8E35-195B-925E-3EB1-44B3FA1A4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11679-1665-F008-BC80-8018DF7C9D6F}"/>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251869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8042-982F-1D6E-1A6E-9982E679A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8102E8-F199-DC2E-3C16-B81F4A4A11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66B9F-F1DC-A959-9663-D16E481ADEC3}"/>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D6DCC27A-A82C-66ED-24EA-65F7B84BA0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C2700-1EDD-7AA2-EDD1-3E6C80DE84C9}"/>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415746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6644-6573-1F7B-96EE-A89019A1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0390EB-8E54-9F93-A8C1-659877821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788CEF-4EA0-458D-C7D0-5A53743513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886F7-F0DF-CA55-D899-27F6BFDB0869}"/>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6" name="Footer Placeholder 5">
            <a:extLst>
              <a:ext uri="{FF2B5EF4-FFF2-40B4-BE49-F238E27FC236}">
                <a16:creationId xmlns:a16="http://schemas.microsoft.com/office/drawing/2014/main" id="{269A79AF-5241-8415-1BFE-A8D2A53AA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85311-1E12-F4D1-9E29-4F67E4F2FF9C}"/>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313086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B0D9-AF5A-E554-00DA-D6F8CC49E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364C05-1618-365A-DF0D-DD21AB8723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96BDD1-3CD4-F39C-1C09-5AFAFDEE1B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D6282C-5351-F257-3914-E7BF8577E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152EC8-ED98-9141-5E81-51E6699246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86D939-0D45-9790-C4F9-1BB6B35FFBE8}"/>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8" name="Footer Placeholder 7">
            <a:extLst>
              <a:ext uri="{FF2B5EF4-FFF2-40B4-BE49-F238E27FC236}">
                <a16:creationId xmlns:a16="http://schemas.microsoft.com/office/drawing/2014/main" id="{56329B9A-085C-4C30-AC13-67E9F4860E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79F12D-6CDC-2807-3958-16E88AB16839}"/>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289442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6FC3-A26D-47C3-14B5-5BD90EAFB9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F4DB7A-9D39-356B-D66F-83076034CFEB}"/>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4" name="Footer Placeholder 3">
            <a:extLst>
              <a:ext uri="{FF2B5EF4-FFF2-40B4-BE49-F238E27FC236}">
                <a16:creationId xmlns:a16="http://schemas.microsoft.com/office/drawing/2014/main" id="{0643A356-98E9-9F44-0A44-94FEE5C468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175928-0F62-57EE-FF5C-66983CE4D710}"/>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3874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ECF2F-9141-4FD7-F042-F847C0FDD392}"/>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3" name="Footer Placeholder 2">
            <a:extLst>
              <a:ext uri="{FF2B5EF4-FFF2-40B4-BE49-F238E27FC236}">
                <a16:creationId xmlns:a16="http://schemas.microsoft.com/office/drawing/2014/main" id="{D18EA1E5-7E09-59DF-4916-C41E419729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522235-2CE3-E534-6381-E6AD08D82FA9}"/>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382143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1CD8D-E1EC-1BCE-09F8-3136A6A386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71270F-481E-6EE5-09B2-68FC3ACA8B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2B9121-FA0E-D14B-5CAF-5DF38E6372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B4AEFA-D45B-F8CE-8081-DA176EF0330C}"/>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6" name="Footer Placeholder 5">
            <a:extLst>
              <a:ext uri="{FF2B5EF4-FFF2-40B4-BE49-F238E27FC236}">
                <a16:creationId xmlns:a16="http://schemas.microsoft.com/office/drawing/2014/main" id="{B135873B-7BBB-5481-AB88-083CBB997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75E0F-D68E-136C-DA5A-A9A3589903EF}"/>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247603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C946-3DFD-4A52-9696-690C931C48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3A5047-DBE0-0C31-9E29-3C7768648C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83AE94-F1E2-5D03-417D-9B05A1656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1A0B98-EC1A-D6CC-4C00-4D11C33AF53E}"/>
              </a:ext>
            </a:extLst>
          </p:cNvPr>
          <p:cNvSpPr>
            <a:spLocks noGrp="1"/>
          </p:cNvSpPr>
          <p:nvPr>
            <p:ph type="dt" sz="half" idx="10"/>
          </p:nvPr>
        </p:nvSpPr>
        <p:spPr/>
        <p:txBody>
          <a:bodyPr/>
          <a:lstStyle/>
          <a:p>
            <a:fld id="{B8F0D7D2-0067-4D68-9635-FBC3035F0F0D}" type="datetimeFigureOut">
              <a:rPr lang="en-US" smtClean="0"/>
              <a:t>8/8/2025</a:t>
            </a:fld>
            <a:endParaRPr lang="en-US"/>
          </a:p>
        </p:txBody>
      </p:sp>
      <p:sp>
        <p:nvSpPr>
          <p:cNvPr id="6" name="Footer Placeholder 5">
            <a:extLst>
              <a:ext uri="{FF2B5EF4-FFF2-40B4-BE49-F238E27FC236}">
                <a16:creationId xmlns:a16="http://schemas.microsoft.com/office/drawing/2014/main" id="{9996997B-C12F-B0F3-9763-7A35CD2F0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FB10D-B05C-2715-37D0-A1297B96196F}"/>
              </a:ext>
            </a:extLst>
          </p:cNvPr>
          <p:cNvSpPr>
            <a:spLocks noGrp="1"/>
          </p:cNvSpPr>
          <p:nvPr>
            <p:ph type="sldNum" sz="quarter" idx="12"/>
          </p:nvPr>
        </p:nvSpPr>
        <p:spPr/>
        <p:txBody>
          <a:bodyPr/>
          <a:lstStyle/>
          <a:p>
            <a:fld id="{A4111338-6F2B-420F-87BA-F6CCD71C73CE}" type="slidenum">
              <a:rPr lang="en-US" smtClean="0"/>
              <a:t>‹#›</a:t>
            </a:fld>
            <a:endParaRPr lang="en-US"/>
          </a:p>
        </p:txBody>
      </p:sp>
    </p:spTree>
    <p:extLst>
      <p:ext uri="{BB962C8B-B14F-4D97-AF65-F5344CB8AC3E}">
        <p14:creationId xmlns:p14="http://schemas.microsoft.com/office/powerpoint/2010/main" val="210114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2CBA9-203A-8A3F-431A-332C2E96CD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A9D80E-2E3E-709F-2EF4-06DF5E8E0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E6A98-21FC-0C5F-9977-05310E722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F0D7D2-0067-4D68-9635-FBC3035F0F0D}" type="datetimeFigureOut">
              <a:rPr lang="en-US" smtClean="0"/>
              <a:t>8/8/2025</a:t>
            </a:fld>
            <a:endParaRPr lang="en-US"/>
          </a:p>
        </p:txBody>
      </p:sp>
      <p:sp>
        <p:nvSpPr>
          <p:cNvPr id="5" name="Footer Placeholder 4">
            <a:extLst>
              <a:ext uri="{FF2B5EF4-FFF2-40B4-BE49-F238E27FC236}">
                <a16:creationId xmlns:a16="http://schemas.microsoft.com/office/drawing/2014/main" id="{660A7685-800B-45CC-D678-5E2252F67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F982F24-A881-7630-DD75-F74BE00D9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111338-6F2B-420F-87BA-F6CCD71C73CE}" type="slidenum">
              <a:rPr lang="en-US" smtClean="0"/>
              <a:t>‹#›</a:t>
            </a:fld>
            <a:endParaRPr lang="en-US"/>
          </a:p>
        </p:txBody>
      </p:sp>
    </p:spTree>
    <p:extLst>
      <p:ext uri="{BB962C8B-B14F-4D97-AF65-F5344CB8AC3E}">
        <p14:creationId xmlns:p14="http://schemas.microsoft.com/office/powerpoint/2010/main" val="366739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biblegateway.com/passage/?search=genesis%2050&amp;version=ESVUK#fen-ESVUK-1527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9CFF-64DB-A5D8-ABEE-9B2CE6D2766F}"/>
              </a:ext>
            </a:extLst>
          </p:cNvPr>
          <p:cNvSpPr>
            <a:spLocks noGrp="1"/>
          </p:cNvSpPr>
          <p:nvPr>
            <p:ph type="ctrTitle"/>
          </p:nvPr>
        </p:nvSpPr>
        <p:spPr>
          <a:solidFill>
            <a:srgbClr val="FFC000"/>
          </a:solidFill>
        </p:spPr>
        <p:txBody>
          <a:bodyPr>
            <a:normAutofit/>
          </a:bodyPr>
          <a:lstStyle/>
          <a:p>
            <a:r>
              <a:rPr lang="en-US" sz="9600" b="1" dirty="0">
                <a:latin typeface="Comic Sans MS" panose="030F0702030302020204" pitchFamily="66" charset="0"/>
              </a:rPr>
              <a:t>Philippians 1</a:t>
            </a:r>
          </a:p>
        </p:txBody>
      </p:sp>
      <p:sp>
        <p:nvSpPr>
          <p:cNvPr id="3" name="Subtitle 2">
            <a:extLst>
              <a:ext uri="{FF2B5EF4-FFF2-40B4-BE49-F238E27FC236}">
                <a16:creationId xmlns:a16="http://schemas.microsoft.com/office/drawing/2014/main" id="{B3029DB3-95C9-DE58-B864-52E657A3D329}"/>
              </a:ext>
            </a:extLst>
          </p:cNvPr>
          <p:cNvSpPr>
            <a:spLocks noGrp="1"/>
          </p:cNvSpPr>
          <p:nvPr>
            <p:ph type="subTitle" idx="1"/>
          </p:nvPr>
        </p:nvSpPr>
        <p:spPr>
          <a:solidFill>
            <a:srgbClr val="00B0F0"/>
          </a:solidFill>
        </p:spPr>
        <p:txBody>
          <a:bodyPr>
            <a:normAutofit/>
          </a:bodyPr>
          <a:lstStyle/>
          <a:p>
            <a:r>
              <a:rPr lang="en-US" sz="5400" b="1" dirty="0">
                <a:latin typeface="Comic Sans MS" panose="030F0702030302020204" pitchFamily="66" charset="0"/>
              </a:rPr>
              <a:t>To the glory of Christ</a:t>
            </a:r>
          </a:p>
        </p:txBody>
      </p:sp>
    </p:spTree>
    <p:extLst>
      <p:ext uri="{BB962C8B-B14F-4D97-AF65-F5344CB8AC3E}">
        <p14:creationId xmlns:p14="http://schemas.microsoft.com/office/powerpoint/2010/main" val="386096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FB59-B898-566C-222E-CB84DC7364E5}"/>
              </a:ext>
            </a:extLst>
          </p:cNvPr>
          <p:cNvSpPr>
            <a:spLocks noGrp="1"/>
          </p:cNvSpPr>
          <p:nvPr>
            <p:ph type="title"/>
          </p:nvPr>
        </p:nvSpPr>
        <p:spPr>
          <a:xfrm>
            <a:off x="838200" y="365125"/>
            <a:ext cx="10515600" cy="5959475"/>
          </a:xfrm>
          <a:solidFill>
            <a:srgbClr val="FFC000"/>
          </a:solidFill>
        </p:spPr>
        <p:txBody>
          <a:bodyPr/>
          <a:lstStyle/>
          <a:p>
            <a:r>
              <a:rPr lang="en-US" b="1" dirty="0">
                <a:latin typeface="Comic Sans MS" panose="030F0702030302020204" pitchFamily="66" charset="0"/>
              </a:rPr>
              <a:t>We are saints, if we are believers</a:t>
            </a:r>
            <a:br>
              <a:rPr lang="en-US" dirty="0"/>
            </a:br>
            <a:br>
              <a:rPr lang="en-US" dirty="0"/>
            </a:br>
            <a:br>
              <a:rPr lang="en-US" dirty="0"/>
            </a:br>
            <a:br>
              <a:rPr lang="en-US" dirty="0"/>
            </a:br>
            <a:br>
              <a:rPr lang="en-US" dirty="0"/>
            </a:br>
            <a:r>
              <a:rPr lang="en-US" b="1" dirty="0">
                <a:latin typeface="Comic Sans MS" panose="030F0702030302020204" pitchFamily="66" charset="0"/>
              </a:rPr>
              <a:t>Paul wrote from prison in Rome</a:t>
            </a:r>
          </a:p>
        </p:txBody>
      </p:sp>
    </p:spTree>
    <p:extLst>
      <p:ext uri="{BB962C8B-B14F-4D97-AF65-F5344CB8AC3E}">
        <p14:creationId xmlns:p14="http://schemas.microsoft.com/office/powerpoint/2010/main" val="95560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0BFC38-AAF4-5294-202B-F36C7102FAEB}"/>
              </a:ext>
            </a:extLst>
          </p:cNvPr>
          <p:cNvPicPr>
            <a:picLocks noChangeAspect="1"/>
          </p:cNvPicPr>
          <p:nvPr/>
        </p:nvPicPr>
        <p:blipFill>
          <a:blip r:embed="rId2"/>
          <a:stretch>
            <a:fillRect/>
          </a:stretch>
        </p:blipFill>
        <p:spPr>
          <a:xfrm>
            <a:off x="2727960" y="397764"/>
            <a:ext cx="6827520" cy="6144768"/>
          </a:xfrm>
          <a:prstGeom prst="rect">
            <a:avLst/>
          </a:prstGeom>
        </p:spPr>
      </p:pic>
    </p:spTree>
    <p:extLst>
      <p:ext uri="{BB962C8B-B14F-4D97-AF65-F5344CB8AC3E}">
        <p14:creationId xmlns:p14="http://schemas.microsoft.com/office/powerpoint/2010/main" val="790947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17311-D23C-08D1-C152-C38230C03451}"/>
              </a:ext>
            </a:extLst>
          </p:cNvPr>
          <p:cNvSpPr>
            <a:spLocks noGrp="1"/>
          </p:cNvSpPr>
          <p:nvPr>
            <p:ph type="title"/>
          </p:nvPr>
        </p:nvSpPr>
        <p:spPr>
          <a:solidFill>
            <a:srgbClr val="FFFF00"/>
          </a:solidFill>
        </p:spPr>
        <p:txBody>
          <a:bodyPr/>
          <a:lstStyle/>
          <a:p>
            <a:pPr algn="ctr"/>
            <a:r>
              <a:rPr lang="en-US" b="1" dirty="0">
                <a:latin typeface="Comic Sans MS" panose="030F0702030302020204" pitchFamily="66" charset="0"/>
              </a:rPr>
              <a:t>Acts 15 v 36 - 41</a:t>
            </a:r>
            <a:br>
              <a:rPr lang="en-US" dirty="0"/>
            </a:br>
            <a:endParaRPr lang="en-US" dirty="0"/>
          </a:p>
        </p:txBody>
      </p:sp>
      <p:sp>
        <p:nvSpPr>
          <p:cNvPr id="3" name="Content Placeholder 2">
            <a:extLst>
              <a:ext uri="{FF2B5EF4-FFF2-40B4-BE49-F238E27FC236}">
                <a16:creationId xmlns:a16="http://schemas.microsoft.com/office/drawing/2014/main" id="{C261A960-D3D9-1E6B-F0C4-991FC618D7A5}"/>
              </a:ext>
            </a:extLst>
          </p:cNvPr>
          <p:cNvSpPr>
            <a:spLocks noGrp="1"/>
          </p:cNvSpPr>
          <p:nvPr>
            <p:ph idx="1"/>
          </p:nvPr>
        </p:nvSpPr>
        <p:spPr>
          <a:solidFill>
            <a:srgbClr val="00B0F0"/>
          </a:solidFill>
        </p:spPr>
        <p:txBody>
          <a:bodyPr>
            <a:normAutofit/>
          </a:bodyPr>
          <a:lstStyle/>
          <a:p>
            <a:pPr marL="0" indent="0">
              <a:buNone/>
            </a:pPr>
            <a:r>
              <a:rPr lang="en-US" sz="2400" b="1" dirty="0">
                <a:latin typeface="Comic Sans MS" panose="030F0702030302020204" pitchFamily="66" charset="0"/>
              </a:rPr>
              <a:t>36 And after some days Paul said to Barnabas, “Let us return and visit the brothers in every city where we proclaimed the word of the Lord, and see how they are.” 37 Now Barnabas wanted to take with them John called Mark. 38 But Paul thought best not to take with them one who had withdrawn from them in Pamphylia and had not gone with them to the work. 39 And there arose a sharp disagreement, so that they separated from each other. Barnabas took Mark with him and sailed away to Cyprus, 40 but Paul chose Silas and departed, having been commended by the brothers to the grace of the Lord. 41 And he went through Syria and Cilicia, strengthening the churches.</a:t>
            </a:r>
          </a:p>
        </p:txBody>
      </p:sp>
    </p:spTree>
    <p:extLst>
      <p:ext uri="{BB962C8B-B14F-4D97-AF65-F5344CB8AC3E}">
        <p14:creationId xmlns:p14="http://schemas.microsoft.com/office/powerpoint/2010/main" val="11191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F75E-101C-E5B3-D9C5-026930FAFDFA}"/>
              </a:ext>
            </a:extLst>
          </p:cNvPr>
          <p:cNvSpPr>
            <a:spLocks noGrp="1"/>
          </p:cNvSpPr>
          <p:nvPr>
            <p:ph type="title"/>
          </p:nvPr>
        </p:nvSpPr>
        <p:spPr>
          <a:solidFill>
            <a:srgbClr val="00B0F0"/>
          </a:solidFill>
        </p:spPr>
        <p:txBody>
          <a:bodyPr/>
          <a:lstStyle/>
          <a:p>
            <a:pPr algn="ctr"/>
            <a:r>
              <a:rPr lang="en-US" b="1" dirty="0">
                <a:latin typeface="Comic Sans MS" panose="030F0702030302020204" pitchFamily="66" charset="0"/>
              </a:rPr>
              <a:t>Acts 16 v 6 - 10</a:t>
            </a:r>
            <a:br>
              <a:rPr lang="en-US" dirty="0"/>
            </a:br>
            <a:endParaRPr lang="en-US" dirty="0"/>
          </a:p>
        </p:txBody>
      </p:sp>
      <p:sp>
        <p:nvSpPr>
          <p:cNvPr id="3" name="Content Placeholder 2">
            <a:extLst>
              <a:ext uri="{FF2B5EF4-FFF2-40B4-BE49-F238E27FC236}">
                <a16:creationId xmlns:a16="http://schemas.microsoft.com/office/drawing/2014/main" id="{2C9774E9-79CC-3E0E-EA95-ADA2535FEED8}"/>
              </a:ext>
            </a:extLst>
          </p:cNvPr>
          <p:cNvSpPr>
            <a:spLocks noGrp="1"/>
          </p:cNvSpPr>
          <p:nvPr>
            <p:ph idx="1"/>
          </p:nvPr>
        </p:nvSpPr>
        <p:spPr>
          <a:solidFill>
            <a:srgbClr val="92D050"/>
          </a:solidFill>
        </p:spPr>
        <p:txBody>
          <a:bodyPr/>
          <a:lstStyle/>
          <a:p>
            <a:pPr marL="0" indent="0">
              <a:buNone/>
            </a:pPr>
            <a:r>
              <a:rPr lang="en-US" b="1" dirty="0">
                <a:latin typeface="Comic Sans MS" panose="030F0702030302020204" pitchFamily="66" charset="0"/>
              </a:rPr>
              <a:t>6 And they went through the region of Phrygia and Galatia, having been forbidden by the Holy Spirit to speak the word in Asia. 7 And when they had come up to </a:t>
            </a:r>
            <a:r>
              <a:rPr lang="en-US" b="1" dirty="0" err="1">
                <a:latin typeface="Comic Sans MS" panose="030F0702030302020204" pitchFamily="66" charset="0"/>
              </a:rPr>
              <a:t>Mysia</a:t>
            </a:r>
            <a:r>
              <a:rPr lang="en-US" b="1" dirty="0">
                <a:latin typeface="Comic Sans MS" panose="030F0702030302020204" pitchFamily="66" charset="0"/>
              </a:rPr>
              <a:t>, they attempted to go into Bithynia, but the Spirit of Jesus did not allow them. 8 So, passing by </a:t>
            </a:r>
            <a:r>
              <a:rPr lang="en-US" b="1" dirty="0" err="1">
                <a:latin typeface="Comic Sans MS" panose="030F0702030302020204" pitchFamily="66" charset="0"/>
              </a:rPr>
              <a:t>Mysia</a:t>
            </a:r>
            <a:r>
              <a:rPr lang="en-US" b="1" dirty="0">
                <a:latin typeface="Comic Sans MS" panose="030F0702030302020204" pitchFamily="66" charset="0"/>
              </a:rPr>
              <a:t>, they went down to Troas. 9 And a vision appeared to Paul in the night: a man of Macedonia was standing there, urging him and saying, “Come over to Macedonia and help us.” 10 And when Paul[c] had seen the vision, immediately we sought to go on into Macedonia, concluding that God had called us to preach the gospel to them.</a:t>
            </a:r>
          </a:p>
        </p:txBody>
      </p:sp>
    </p:spTree>
    <p:extLst>
      <p:ext uri="{BB962C8B-B14F-4D97-AF65-F5344CB8AC3E}">
        <p14:creationId xmlns:p14="http://schemas.microsoft.com/office/powerpoint/2010/main" val="265825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DF6D3-3682-46A9-687E-06E8173F1E53}"/>
              </a:ext>
            </a:extLst>
          </p:cNvPr>
          <p:cNvSpPr>
            <a:spLocks noGrp="1"/>
          </p:cNvSpPr>
          <p:nvPr>
            <p:ph type="title"/>
          </p:nvPr>
        </p:nvSpPr>
        <p:spPr>
          <a:solidFill>
            <a:srgbClr val="FFFF00"/>
          </a:solidFill>
        </p:spPr>
        <p:txBody>
          <a:bodyPr/>
          <a:lstStyle/>
          <a:p>
            <a:pPr algn="ctr"/>
            <a:r>
              <a:rPr lang="en-US" b="1" dirty="0">
                <a:latin typeface="Comic Sans MS" panose="030F0702030302020204" pitchFamily="66" charset="0"/>
              </a:rPr>
              <a:t>How did he end up in Philippi?</a:t>
            </a:r>
          </a:p>
        </p:txBody>
      </p:sp>
      <p:sp>
        <p:nvSpPr>
          <p:cNvPr id="3" name="Content Placeholder 2">
            <a:extLst>
              <a:ext uri="{FF2B5EF4-FFF2-40B4-BE49-F238E27FC236}">
                <a16:creationId xmlns:a16="http://schemas.microsoft.com/office/drawing/2014/main" id="{3E662239-61BF-8882-D9B6-CA04C482DCBC}"/>
              </a:ext>
            </a:extLst>
          </p:cNvPr>
          <p:cNvSpPr>
            <a:spLocks noGrp="1"/>
          </p:cNvSpPr>
          <p:nvPr>
            <p:ph idx="1"/>
          </p:nvPr>
        </p:nvSpPr>
        <p:spPr>
          <a:solidFill>
            <a:srgbClr val="00B050"/>
          </a:solidFill>
        </p:spPr>
        <p:txBody>
          <a:bodyPr/>
          <a:lstStyle/>
          <a:p>
            <a:pPr marL="0" indent="0">
              <a:buNone/>
            </a:pPr>
            <a:r>
              <a:rPr lang="en-US" b="1" dirty="0">
                <a:latin typeface="Comic Sans MS" panose="030F0702030302020204" pitchFamily="66" charset="0"/>
              </a:rPr>
              <a:t>Forbidden to speak the word in Asia</a:t>
            </a: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Also stopped from going to Bithynia</a:t>
            </a:r>
          </a:p>
          <a:p>
            <a:pPr marL="0" indent="0">
              <a:buNone/>
            </a:pPr>
            <a:endParaRPr lang="en-US" b="1" dirty="0">
              <a:latin typeface="Comic Sans MS" panose="030F0702030302020204" pitchFamily="66" charset="0"/>
            </a:endParaRPr>
          </a:p>
          <a:p>
            <a:pPr marL="0" indent="0">
              <a:buNone/>
            </a:pPr>
            <a:endParaRPr lang="en-US" b="1" dirty="0">
              <a:latin typeface="Comic Sans MS" panose="030F0702030302020204" pitchFamily="66" charset="0"/>
            </a:endParaRPr>
          </a:p>
          <a:p>
            <a:pPr marL="0" indent="0">
              <a:buNone/>
            </a:pPr>
            <a:r>
              <a:rPr lang="en-US" b="1" dirty="0">
                <a:latin typeface="Comic Sans MS" panose="030F0702030302020204" pitchFamily="66" charset="0"/>
              </a:rPr>
              <a:t>Vision to go to Macedonia (Europe)</a:t>
            </a:r>
          </a:p>
        </p:txBody>
      </p:sp>
    </p:spTree>
    <p:extLst>
      <p:ext uri="{BB962C8B-B14F-4D97-AF65-F5344CB8AC3E}">
        <p14:creationId xmlns:p14="http://schemas.microsoft.com/office/powerpoint/2010/main" val="2464313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ical Philippi Map">
            <a:extLst>
              <a:ext uri="{FF2B5EF4-FFF2-40B4-BE49-F238E27FC236}">
                <a16:creationId xmlns:a16="http://schemas.microsoft.com/office/drawing/2014/main" id="{5AA1CB4C-6C2C-32EE-1CD2-603385EB3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0"/>
            <a:ext cx="8210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27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4B3B-F578-9A76-4C71-78B033CF1128}"/>
              </a:ext>
            </a:extLst>
          </p:cNvPr>
          <p:cNvSpPr>
            <a:spLocks noGrp="1"/>
          </p:cNvSpPr>
          <p:nvPr>
            <p:ph type="title"/>
          </p:nvPr>
        </p:nvSpPr>
        <p:spPr>
          <a:solidFill>
            <a:srgbClr val="00B050"/>
          </a:solidFill>
        </p:spPr>
        <p:txBody>
          <a:bodyPr/>
          <a:lstStyle/>
          <a:p>
            <a:pPr algn="ctr"/>
            <a:r>
              <a:rPr lang="en-US" b="1" dirty="0">
                <a:latin typeface="Comic Sans MS" panose="030F0702030302020204" pitchFamily="66" charset="0"/>
              </a:rPr>
              <a:t>Matthew 28 v 18</a:t>
            </a:r>
            <a:br>
              <a:rPr lang="en-US" dirty="0"/>
            </a:br>
            <a:endParaRPr lang="en-US" dirty="0"/>
          </a:p>
        </p:txBody>
      </p:sp>
      <p:sp>
        <p:nvSpPr>
          <p:cNvPr id="3" name="Content Placeholder 2">
            <a:extLst>
              <a:ext uri="{FF2B5EF4-FFF2-40B4-BE49-F238E27FC236}">
                <a16:creationId xmlns:a16="http://schemas.microsoft.com/office/drawing/2014/main" id="{E8FF63E5-1342-40CC-5138-81E9A36C11C4}"/>
              </a:ext>
            </a:extLst>
          </p:cNvPr>
          <p:cNvSpPr>
            <a:spLocks noGrp="1"/>
          </p:cNvSpPr>
          <p:nvPr>
            <p:ph idx="1"/>
          </p:nvPr>
        </p:nvSpPr>
        <p:spPr>
          <a:solidFill>
            <a:srgbClr val="00B0F0"/>
          </a:solidFill>
        </p:spPr>
        <p:txBody>
          <a:bodyPr/>
          <a:lstStyle/>
          <a:p>
            <a:pPr marL="0" indent="0">
              <a:buNone/>
            </a:pPr>
            <a:r>
              <a:rPr lang="en-US" b="1" dirty="0">
                <a:latin typeface="Comic Sans MS" panose="030F0702030302020204" pitchFamily="66" charset="0"/>
              </a:rPr>
              <a:t>18 And Jesus came and said to them, “All authority in heaven and on earth has been given to me. 19 Go therefore and make disciples of all nations, baptizing them in[b] the name of the Father and of the Son and of the Holy Spirit, 20 teaching them to observe all that I have commanded you. And behold, I am with you always, to the end of the age.”</a:t>
            </a:r>
          </a:p>
        </p:txBody>
      </p:sp>
    </p:spTree>
    <p:extLst>
      <p:ext uri="{BB962C8B-B14F-4D97-AF65-F5344CB8AC3E}">
        <p14:creationId xmlns:p14="http://schemas.microsoft.com/office/powerpoint/2010/main" val="365532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C298A2-9560-13C9-F769-79F3D0271F98}"/>
              </a:ext>
            </a:extLst>
          </p:cNvPr>
          <p:cNvSpPr txBox="1"/>
          <p:nvPr/>
        </p:nvSpPr>
        <p:spPr>
          <a:xfrm>
            <a:off x="167640" y="304801"/>
            <a:ext cx="11856720" cy="3785652"/>
          </a:xfrm>
          <a:prstGeom prst="rect">
            <a:avLst/>
          </a:prstGeom>
          <a:solidFill>
            <a:srgbClr val="00B050"/>
          </a:solidFill>
        </p:spPr>
        <p:txBody>
          <a:bodyPr wrap="square">
            <a:spAutoFit/>
          </a:bodyPr>
          <a:lstStyle/>
          <a:p>
            <a:r>
              <a:rPr lang="en-US" sz="6000" b="1" dirty="0">
                <a:latin typeface="Comic Sans MS" panose="030F0702030302020204" pitchFamily="66" charset="0"/>
              </a:rPr>
              <a:t>6 And I am sure of this, that he who began a good work in you will bring it to completion at the day of Jesus Christ.</a:t>
            </a:r>
          </a:p>
        </p:txBody>
      </p:sp>
    </p:spTree>
    <p:extLst>
      <p:ext uri="{BB962C8B-B14F-4D97-AF65-F5344CB8AC3E}">
        <p14:creationId xmlns:p14="http://schemas.microsoft.com/office/powerpoint/2010/main" val="2218853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F7B617-BB81-420E-52BE-6B9D9FDB15AD}"/>
              </a:ext>
            </a:extLst>
          </p:cNvPr>
          <p:cNvPicPr>
            <a:picLocks noChangeAspect="1"/>
          </p:cNvPicPr>
          <p:nvPr/>
        </p:nvPicPr>
        <p:blipFill>
          <a:blip r:embed="rId2"/>
          <a:stretch>
            <a:fillRect/>
          </a:stretch>
        </p:blipFill>
        <p:spPr>
          <a:xfrm>
            <a:off x="4191000" y="578113"/>
            <a:ext cx="4099560" cy="6135107"/>
          </a:xfrm>
          <a:prstGeom prst="rect">
            <a:avLst/>
          </a:prstGeom>
        </p:spPr>
      </p:pic>
    </p:spTree>
    <p:extLst>
      <p:ext uri="{BB962C8B-B14F-4D97-AF65-F5344CB8AC3E}">
        <p14:creationId xmlns:p14="http://schemas.microsoft.com/office/powerpoint/2010/main" val="3442924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39765-D0F8-9594-AC86-B677098C87E0}"/>
              </a:ext>
            </a:extLst>
          </p:cNvPr>
          <p:cNvSpPr txBox="1"/>
          <p:nvPr/>
        </p:nvSpPr>
        <p:spPr>
          <a:xfrm>
            <a:off x="289560" y="426720"/>
            <a:ext cx="11536680" cy="5509200"/>
          </a:xfrm>
          <a:prstGeom prst="rect">
            <a:avLst/>
          </a:prstGeom>
          <a:solidFill>
            <a:srgbClr val="00B0F0"/>
          </a:solidFill>
        </p:spPr>
        <p:txBody>
          <a:bodyPr wrap="square">
            <a:spAutoFit/>
          </a:bodyPr>
          <a:lstStyle/>
          <a:p>
            <a:r>
              <a:rPr lang="en-US" sz="4400" b="1" dirty="0">
                <a:latin typeface="Comic Sans MS" panose="030F0702030302020204" pitchFamily="66" charset="0"/>
              </a:rPr>
              <a:t>9 And it is my prayer that your love may abound more and more, with knowledge and all discernment, 10 so that you may approve what is excellent, and so be pure and blameless for the day of Christ, 11 filled with the fruit of righteousness that comes through Jesus Christ, to the glory and praise of God</a:t>
            </a:r>
          </a:p>
        </p:txBody>
      </p:sp>
    </p:spTree>
    <p:extLst>
      <p:ext uri="{BB962C8B-B14F-4D97-AF65-F5344CB8AC3E}">
        <p14:creationId xmlns:p14="http://schemas.microsoft.com/office/powerpoint/2010/main" val="4076786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1872-E42B-7B39-53E1-51D4E6A1A6B1}"/>
              </a:ext>
            </a:extLst>
          </p:cNvPr>
          <p:cNvSpPr>
            <a:spLocks noGrp="1"/>
          </p:cNvSpPr>
          <p:nvPr>
            <p:ph type="title"/>
          </p:nvPr>
        </p:nvSpPr>
        <p:spPr>
          <a:solidFill>
            <a:srgbClr val="92D050"/>
          </a:solidFill>
        </p:spPr>
        <p:txBody>
          <a:bodyPr/>
          <a:lstStyle/>
          <a:p>
            <a:pPr algn="ctr"/>
            <a:r>
              <a:rPr lang="en-US" b="1" dirty="0">
                <a:latin typeface="Comic Sans MS" panose="030F0702030302020204" pitchFamily="66" charset="0"/>
              </a:rPr>
              <a:t>Philippians 1</a:t>
            </a:r>
          </a:p>
        </p:txBody>
      </p:sp>
      <p:sp>
        <p:nvSpPr>
          <p:cNvPr id="3" name="Content Placeholder 2">
            <a:extLst>
              <a:ext uri="{FF2B5EF4-FFF2-40B4-BE49-F238E27FC236}">
                <a16:creationId xmlns:a16="http://schemas.microsoft.com/office/drawing/2014/main" id="{D8341BAC-1D4B-4D3B-1372-6E88A3A0A058}"/>
              </a:ext>
            </a:extLst>
          </p:cNvPr>
          <p:cNvSpPr>
            <a:spLocks noGrp="1"/>
          </p:cNvSpPr>
          <p:nvPr>
            <p:ph idx="1"/>
          </p:nvPr>
        </p:nvSpPr>
        <p:spPr>
          <a:xfrm>
            <a:off x="838200" y="1825624"/>
            <a:ext cx="10515600" cy="5032375"/>
          </a:xfrm>
          <a:solidFill>
            <a:srgbClr val="FFFF00"/>
          </a:solidFill>
        </p:spPr>
        <p:txBody>
          <a:bodyPr>
            <a:noAutofit/>
          </a:bodyPr>
          <a:lstStyle/>
          <a:p>
            <a:pPr marL="0" indent="0">
              <a:buNone/>
            </a:pPr>
            <a:r>
              <a:rPr lang="en-US" sz="2400" b="1" dirty="0">
                <a:latin typeface="Comic Sans MS" panose="030F0702030302020204" pitchFamily="66" charset="0"/>
              </a:rPr>
              <a:t>Greeting</a:t>
            </a:r>
          </a:p>
          <a:p>
            <a:pPr marL="0" indent="0">
              <a:buNone/>
            </a:pPr>
            <a:endParaRPr lang="en-US" sz="2400" b="1" dirty="0">
              <a:latin typeface="Comic Sans MS" panose="030F0702030302020204" pitchFamily="66" charset="0"/>
            </a:endParaRPr>
          </a:p>
          <a:p>
            <a:pPr marL="0" indent="0">
              <a:buNone/>
            </a:pPr>
            <a:r>
              <a:rPr lang="en-US" sz="2400" b="1" dirty="0">
                <a:latin typeface="Comic Sans MS" panose="030F0702030302020204" pitchFamily="66" charset="0"/>
              </a:rPr>
              <a:t>1 Paul and Timothy, servants[a] of Christ Jesus,</a:t>
            </a:r>
          </a:p>
          <a:p>
            <a:pPr marL="0" indent="0">
              <a:buNone/>
            </a:pPr>
            <a:r>
              <a:rPr lang="en-US" sz="2400" b="1" dirty="0">
                <a:latin typeface="Comic Sans MS" panose="030F0702030302020204" pitchFamily="66" charset="0"/>
              </a:rPr>
              <a:t>To all the saints in Christ Jesus who are at Philippi, with the overseers[b] and deacons:[c]</a:t>
            </a:r>
          </a:p>
          <a:p>
            <a:pPr marL="0" indent="0">
              <a:buNone/>
            </a:pPr>
            <a:r>
              <a:rPr lang="en-US" sz="2400" b="1" dirty="0">
                <a:latin typeface="Comic Sans MS" panose="030F0702030302020204" pitchFamily="66" charset="0"/>
              </a:rPr>
              <a:t>2 Grace to you and peace from God our Father and the Lord Jesus Christ.</a:t>
            </a:r>
          </a:p>
          <a:p>
            <a:endParaRPr lang="en-US" sz="2400" b="1" dirty="0">
              <a:latin typeface="Comic Sans MS" panose="030F0702030302020204" pitchFamily="66" charset="0"/>
            </a:endParaRPr>
          </a:p>
          <a:p>
            <a:pPr marL="0" indent="0">
              <a:buNone/>
            </a:pPr>
            <a:r>
              <a:rPr lang="en-US" sz="2400" b="1" dirty="0">
                <a:latin typeface="Comic Sans MS" panose="030F0702030302020204" pitchFamily="66" charset="0"/>
              </a:rPr>
              <a:t>Thanksgiving and Prayer</a:t>
            </a:r>
          </a:p>
          <a:p>
            <a:pPr marL="0" indent="0">
              <a:buNone/>
            </a:pPr>
            <a:r>
              <a:rPr lang="en-US" sz="2400" b="1" dirty="0">
                <a:latin typeface="Comic Sans MS" panose="030F0702030302020204" pitchFamily="66" charset="0"/>
              </a:rPr>
              <a:t>3 I thank my God in all my remembrance of you, 4 always in every prayer of mine for you all making my prayer with joy, 5 because of your partnership in the gospel from the first day until now</a:t>
            </a:r>
          </a:p>
        </p:txBody>
      </p:sp>
    </p:spTree>
    <p:extLst>
      <p:ext uri="{BB962C8B-B14F-4D97-AF65-F5344CB8AC3E}">
        <p14:creationId xmlns:p14="http://schemas.microsoft.com/office/powerpoint/2010/main" val="262831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B1682-B8D5-386A-F4C2-CF404613C8EF}"/>
              </a:ext>
            </a:extLst>
          </p:cNvPr>
          <p:cNvSpPr>
            <a:spLocks noGrp="1"/>
          </p:cNvSpPr>
          <p:nvPr>
            <p:ph type="title"/>
          </p:nvPr>
        </p:nvSpPr>
        <p:spPr>
          <a:solidFill>
            <a:srgbClr val="00B0F0"/>
          </a:solidFill>
        </p:spPr>
        <p:txBody>
          <a:bodyPr/>
          <a:lstStyle/>
          <a:p>
            <a:pPr algn="ctr"/>
            <a:r>
              <a:rPr lang="en-US" b="1" dirty="0">
                <a:latin typeface="Comic Sans MS" panose="030F0702030302020204" pitchFamily="66" charset="0"/>
              </a:rPr>
              <a:t>2 Corinthians 11 v 23 – 27</a:t>
            </a:r>
          </a:p>
        </p:txBody>
      </p:sp>
      <p:sp>
        <p:nvSpPr>
          <p:cNvPr id="3" name="Content Placeholder 2">
            <a:extLst>
              <a:ext uri="{FF2B5EF4-FFF2-40B4-BE49-F238E27FC236}">
                <a16:creationId xmlns:a16="http://schemas.microsoft.com/office/drawing/2014/main" id="{AE61528D-96DB-C445-B574-1EAE0ED95F17}"/>
              </a:ext>
            </a:extLst>
          </p:cNvPr>
          <p:cNvSpPr>
            <a:spLocks noGrp="1"/>
          </p:cNvSpPr>
          <p:nvPr>
            <p:ph idx="1"/>
          </p:nvPr>
        </p:nvSpPr>
        <p:spPr>
          <a:solidFill>
            <a:srgbClr val="00B050"/>
          </a:solidFill>
        </p:spPr>
        <p:txBody>
          <a:bodyPr/>
          <a:lstStyle/>
          <a:p>
            <a:pPr marL="0" indent="0">
              <a:buNone/>
            </a:pPr>
            <a:r>
              <a:rPr lang="en-US" b="1" dirty="0">
                <a:latin typeface="Comic Sans MS" panose="030F0702030302020204" pitchFamily="66" charset="0"/>
              </a:rPr>
              <a:t>24 Five times I received at the hands of the Jews the forty lashes less one. 25 Three times I was beaten with rods. Once I was stoned. Three times I was shipwrecked; for a night and a day I was adrift at sea; 26 on frequent journeys, in danger from rivers, danger from robbers, danger from my own people, danger from Gentiles, danger in the city, danger in the wilderness, danger at sea, danger from false brothers; 27 in toil and hardship, through many a sleepless night, in hunger and thirst, often without food,[a] in cold and exposure.</a:t>
            </a:r>
          </a:p>
        </p:txBody>
      </p:sp>
    </p:spTree>
    <p:extLst>
      <p:ext uri="{BB962C8B-B14F-4D97-AF65-F5344CB8AC3E}">
        <p14:creationId xmlns:p14="http://schemas.microsoft.com/office/powerpoint/2010/main" val="97789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56A99-5528-48CC-B605-B205E51997A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A34FAAF-E69F-FF2E-38D5-9529384EE5D3}"/>
              </a:ext>
            </a:extLst>
          </p:cNvPr>
          <p:cNvPicPr>
            <a:picLocks noChangeAspect="1"/>
          </p:cNvPicPr>
          <p:nvPr/>
        </p:nvPicPr>
        <p:blipFill>
          <a:blip r:embed="rId2"/>
          <a:stretch>
            <a:fillRect/>
          </a:stretch>
        </p:blipFill>
        <p:spPr>
          <a:xfrm>
            <a:off x="2727960" y="397764"/>
            <a:ext cx="6827520" cy="6144768"/>
          </a:xfrm>
          <a:prstGeom prst="rect">
            <a:avLst/>
          </a:prstGeom>
        </p:spPr>
      </p:pic>
    </p:spTree>
    <p:extLst>
      <p:ext uri="{BB962C8B-B14F-4D97-AF65-F5344CB8AC3E}">
        <p14:creationId xmlns:p14="http://schemas.microsoft.com/office/powerpoint/2010/main" val="558442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D1EDC-D3EB-A9EC-A622-2FE21CAC1F83}"/>
              </a:ext>
            </a:extLst>
          </p:cNvPr>
          <p:cNvSpPr>
            <a:spLocks noGrp="1"/>
          </p:cNvSpPr>
          <p:nvPr>
            <p:ph type="title"/>
          </p:nvPr>
        </p:nvSpPr>
        <p:spPr>
          <a:solidFill>
            <a:srgbClr val="FFC000"/>
          </a:solidFill>
        </p:spPr>
        <p:txBody>
          <a:bodyPr/>
          <a:lstStyle/>
          <a:p>
            <a:pPr algn="ctr"/>
            <a:r>
              <a:rPr lang="en-US" b="1" dirty="0">
                <a:latin typeface="Comic Sans MS" panose="030F0702030302020204" pitchFamily="66" charset="0"/>
              </a:rPr>
              <a:t>Philippians 4 v 21-22</a:t>
            </a:r>
          </a:p>
        </p:txBody>
      </p:sp>
      <p:sp>
        <p:nvSpPr>
          <p:cNvPr id="3" name="Content Placeholder 2">
            <a:extLst>
              <a:ext uri="{FF2B5EF4-FFF2-40B4-BE49-F238E27FC236}">
                <a16:creationId xmlns:a16="http://schemas.microsoft.com/office/drawing/2014/main" id="{90188136-765B-1B6B-83CF-B07A7CB37CE9}"/>
              </a:ext>
            </a:extLst>
          </p:cNvPr>
          <p:cNvSpPr>
            <a:spLocks noGrp="1"/>
          </p:cNvSpPr>
          <p:nvPr>
            <p:ph idx="1"/>
          </p:nvPr>
        </p:nvSpPr>
        <p:spPr>
          <a:solidFill>
            <a:srgbClr val="92D050"/>
          </a:solidFill>
        </p:spPr>
        <p:txBody>
          <a:bodyPr/>
          <a:lstStyle/>
          <a:p>
            <a:pPr marL="0" indent="0">
              <a:buNone/>
            </a:pPr>
            <a:r>
              <a:rPr lang="en-US" b="1" dirty="0">
                <a:latin typeface="Comic Sans MS" panose="030F0702030302020204" pitchFamily="66" charset="0"/>
              </a:rPr>
              <a:t>21 Greet every saint in Christ Jesus. The brothers who are with me greet you. 22 All the saints greet you, especially those of Caesar's household.</a:t>
            </a:r>
          </a:p>
        </p:txBody>
      </p:sp>
    </p:spTree>
    <p:extLst>
      <p:ext uri="{BB962C8B-B14F-4D97-AF65-F5344CB8AC3E}">
        <p14:creationId xmlns:p14="http://schemas.microsoft.com/office/powerpoint/2010/main" val="767080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1672-B725-CA39-0589-3F05F4008BF1}"/>
              </a:ext>
            </a:extLst>
          </p:cNvPr>
          <p:cNvSpPr>
            <a:spLocks noGrp="1"/>
          </p:cNvSpPr>
          <p:nvPr>
            <p:ph type="title"/>
          </p:nvPr>
        </p:nvSpPr>
        <p:spPr>
          <a:solidFill>
            <a:srgbClr val="00B0F0"/>
          </a:solidFill>
        </p:spPr>
        <p:txBody>
          <a:bodyPr/>
          <a:lstStyle/>
          <a:p>
            <a:pPr algn="ctr"/>
            <a:r>
              <a:rPr lang="en-US" b="1" dirty="0">
                <a:latin typeface="Comic Sans MS" panose="030F0702030302020204" pitchFamily="66" charset="0"/>
              </a:rPr>
              <a:t>Genesis 50 v 19 -21</a:t>
            </a:r>
          </a:p>
        </p:txBody>
      </p:sp>
      <p:sp>
        <p:nvSpPr>
          <p:cNvPr id="3" name="Content Placeholder 2">
            <a:extLst>
              <a:ext uri="{FF2B5EF4-FFF2-40B4-BE49-F238E27FC236}">
                <a16:creationId xmlns:a16="http://schemas.microsoft.com/office/drawing/2014/main" id="{91CD8FA9-7C13-9E25-3509-798EE237A68F}"/>
              </a:ext>
            </a:extLst>
          </p:cNvPr>
          <p:cNvSpPr>
            <a:spLocks noGrp="1"/>
          </p:cNvSpPr>
          <p:nvPr>
            <p:ph idx="1"/>
          </p:nvPr>
        </p:nvSpPr>
        <p:spPr>
          <a:solidFill>
            <a:srgbClr val="FFC000"/>
          </a:solidFill>
        </p:spPr>
        <p:txBody>
          <a:bodyPr/>
          <a:lstStyle/>
          <a:p>
            <a:pPr marL="0" indent="0">
              <a:buNone/>
            </a:pPr>
            <a:r>
              <a:rPr lang="en-US" b="1" baseline="30000" dirty="0">
                <a:latin typeface="Comic Sans MS" panose="030F0702030302020204" pitchFamily="66" charset="0"/>
              </a:rPr>
              <a:t>20 </a:t>
            </a:r>
            <a:r>
              <a:rPr lang="en-US" b="1" dirty="0">
                <a:latin typeface="Comic Sans MS" panose="030F0702030302020204" pitchFamily="66" charset="0"/>
              </a:rPr>
              <a:t>As for you, you meant evil against me, but God meant it for good, to bring it about that many people</a:t>
            </a:r>
            <a:r>
              <a:rPr lang="en-US" b="1" baseline="30000" dirty="0">
                <a:latin typeface="Comic Sans MS" panose="030F0702030302020204" pitchFamily="66" charset="0"/>
              </a:rPr>
              <a:t>[</a:t>
            </a:r>
            <a:r>
              <a:rPr lang="en-US" b="1" baseline="30000" dirty="0">
                <a:latin typeface="Comic Sans MS" panose="030F0702030302020204" pitchFamily="66" charset="0"/>
                <a:hlinkClick r:id="rId2" tooltip="See footnote b"/>
              </a:rPr>
              <a:t>b</a:t>
            </a:r>
            <a:r>
              <a:rPr lang="en-US" b="1" baseline="30000" dirty="0">
                <a:latin typeface="Comic Sans MS" panose="030F0702030302020204" pitchFamily="66" charset="0"/>
              </a:rPr>
              <a:t>]</a:t>
            </a:r>
            <a:r>
              <a:rPr lang="en-US" b="1" dirty="0">
                <a:latin typeface="Comic Sans MS" panose="030F0702030302020204" pitchFamily="66" charset="0"/>
              </a:rPr>
              <a:t> should be kept alive, as they are today. </a:t>
            </a:r>
            <a:r>
              <a:rPr lang="en-US" b="1" baseline="30000" dirty="0">
                <a:latin typeface="Comic Sans MS" panose="030F0702030302020204" pitchFamily="66" charset="0"/>
              </a:rPr>
              <a:t>21 </a:t>
            </a:r>
            <a:r>
              <a:rPr lang="en-US" b="1" dirty="0">
                <a:latin typeface="Comic Sans MS" panose="030F0702030302020204" pitchFamily="66" charset="0"/>
              </a:rPr>
              <a:t>So do not fear; I will provide for you and your little ones.” Thus he comforted them and spoke kindly to them.</a:t>
            </a:r>
          </a:p>
        </p:txBody>
      </p:sp>
    </p:spTree>
    <p:extLst>
      <p:ext uri="{BB962C8B-B14F-4D97-AF65-F5344CB8AC3E}">
        <p14:creationId xmlns:p14="http://schemas.microsoft.com/office/powerpoint/2010/main" val="3384758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F72F-A6BD-AF2A-ABEC-968D03177327}"/>
              </a:ext>
            </a:extLst>
          </p:cNvPr>
          <p:cNvSpPr>
            <a:spLocks noGrp="1"/>
          </p:cNvSpPr>
          <p:nvPr>
            <p:ph type="title"/>
          </p:nvPr>
        </p:nvSpPr>
        <p:spPr>
          <a:solidFill>
            <a:srgbClr val="FFFF00"/>
          </a:solidFill>
        </p:spPr>
        <p:txBody>
          <a:bodyPr>
            <a:normAutofit/>
          </a:bodyPr>
          <a:lstStyle/>
          <a:p>
            <a:pPr algn="ctr"/>
            <a:r>
              <a:rPr lang="en-US" sz="6000" b="1" dirty="0">
                <a:latin typeface="Comic Sans MS" panose="030F0702030302020204" pitchFamily="66" charset="0"/>
              </a:rPr>
              <a:t>Relationship</a:t>
            </a:r>
          </a:p>
        </p:txBody>
      </p:sp>
      <p:sp>
        <p:nvSpPr>
          <p:cNvPr id="3" name="Content Placeholder 2">
            <a:extLst>
              <a:ext uri="{FF2B5EF4-FFF2-40B4-BE49-F238E27FC236}">
                <a16:creationId xmlns:a16="http://schemas.microsoft.com/office/drawing/2014/main" id="{0D74F9DD-AB57-B609-C435-C64222AEE44C}"/>
              </a:ext>
            </a:extLst>
          </p:cNvPr>
          <p:cNvSpPr>
            <a:spLocks noGrp="1"/>
          </p:cNvSpPr>
          <p:nvPr>
            <p:ph idx="1"/>
          </p:nvPr>
        </p:nvSpPr>
        <p:spPr>
          <a:solidFill>
            <a:srgbClr val="00B050"/>
          </a:solidFill>
        </p:spPr>
        <p:txBody>
          <a:bodyPr>
            <a:normAutofit/>
          </a:bodyPr>
          <a:lstStyle/>
          <a:p>
            <a:pPr marL="0" indent="0" algn="ctr">
              <a:buNone/>
            </a:pPr>
            <a:r>
              <a:rPr lang="en-US" sz="4800" b="1" dirty="0">
                <a:latin typeface="Comic Sans MS" panose="030F0702030302020204" pitchFamily="66" charset="0"/>
              </a:rPr>
              <a:t>With God the Father</a:t>
            </a:r>
          </a:p>
          <a:p>
            <a:pPr marL="0" indent="0" algn="ctr">
              <a:buNone/>
            </a:pPr>
            <a:endParaRPr lang="en-US" sz="4800" b="1" dirty="0">
              <a:latin typeface="Comic Sans MS" panose="030F0702030302020204" pitchFamily="66" charset="0"/>
            </a:endParaRPr>
          </a:p>
          <a:p>
            <a:pPr marL="0" indent="0" algn="ctr">
              <a:buNone/>
            </a:pPr>
            <a:r>
              <a:rPr lang="en-US" sz="4800" b="1" dirty="0">
                <a:latin typeface="Comic Sans MS" panose="030F0702030302020204" pitchFamily="66" charset="0"/>
              </a:rPr>
              <a:t>Through Jesus</a:t>
            </a:r>
          </a:p>
          <a:p>
            <a:pPr marL="0" indent="0" algn="ctr">
              <a:buNone/>
            </a:pPr>
            <a:endParaRPr lang="en-US" sz="4800" b="1" dirty="0">
              <a:latin typeface="Comic Sans MS" panose="030F0702030302020204" pitchFamily="66" charset="0"/>
            </a:endParaRPr>
          </a:p>
          <a:p>
            <a:pPr marL="0" indent="0" algn="ctr">
              <a:buNone/>
            </a:pPr>
            <a:r>
              <a:rPr lang="en-US" sz="4800" b="1" dirty="0">
                <a:latin typeface="Comic Sans MS" panose="030F0702030302020204" pitchFamily="66" charset="0"/>
              </a:rPr>
              <a:t>By the Holy Spirit</a:t>
            </a:r>
          </a:p>
        </p:txBody>
      </p:sp>
    </p:spTree>
    <p:extLst>
      <p:ext uri="{BB962C8B-B14F-4D97-AF65-F5344CB8AC3E}">
        <p14:creationId xmlns:p14="http://schemas.microsoft.com/office/powerpoint/2010/main" val="1894517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AE37-91BE-0166-F7E2-05934BFF11F9}"/>
              </a:ext>
            </a:extLst>
          </p:cNvPr>
          <p:cNvSpPr>
            <a:spLocks noGrp="1"/>
          </p:cNvSpPr>
          <p:nvPr>
            <p:ph type="title"/>
          </p:nvPr>
        </p:nvSpPr>
        <p:spPr>
          <a:solidFill>
            <a:srgbClr val="92D050"/>
          </a:solidFill>
        </p:spPr>
        <p:txBody>
          <a:bodyPr/>
          <a:lstStyle/>
          <a:p>
            <a:pPr algn="ctr"/>
            <a:r>
              <a:rPr lang="en-US" b="1" dirty="0">
                <a:latin typeface="Comic Sans MS" panose="030F0702030302020204" pitchFamily="66" charset="0"/>
              </a:rPr>
              <a:t>God’s Plan</a:t>
            </a:r>
          </a:p>
        </p:txBody>
      </p:sp>
      <p:sp>
        <p:nvSpPr>
          <p:cNvPr id="3" name="Content Placeholder 2">
            <a:extLst>
              <a:ext uri="{FF2B5EF4-FFF2-40B4-BE49-F238E27FC236}">
                <a16:creationId xmlns:a16="http://schemas.microsoft.com/office/drawing/2014/main" id="{C58CE000-0DCE-B8ED-9166-E9571331C4D4}"/>
              </a:ext>
            </a:extLst>
          </p:cNvPr>
          <p:cNvSpPr>
            <a:spLocks noGrp="1"/>
          </p:cNvSpPr>
          <p:nvPr>
            <p:ph idx="1"/>
          </p:nvPr>
        </p:nvSpPr>
        <p:spPr>
          <a:solidFill>
            <a:srgbClr val="00B0F0"/>
          </a:solidFill>
        </p:spPr>
        <p:txBody>
          <a:bodyPr>
            <a:normAutofit/>
          </a:bodyPr>
          <a:lstStyle/>
          <a:p>
            <a:pPr marL="0" indent="0" algn="ctr">
              <a:buNone/>
            </a:pPr>
            <a:r>
              <a:rPr lang="en-US" sz="4400" b="1" dirty="0">
                <a:latin typeface="Comic Sans MS" panose="030F0702030302020204" pitchFamily="66" charset="0"/>
              </a:rPr>
              <a:t>For the glory of Jesus Christ our Lord</a:t>
            </a:r>
          </a:p>
        </p:txBody>
      </p:sp>
    </p:spTree>
    <p:extLst>
      <p:ext uri="{BB962C8B-B14F-4D97-AF65-F5344CB8AC3E}">
        <p14:creationId xmlns:p14="http://schemas.microsoft.com/office/powerpoint/2010/main" val="3820001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00ACAC-96C0-E0E3-A5DC-2574B83F35D1}"/>
              </a:ext>
            </a:extLst>
          </p:cNvPr>
          <p:cNvSpPr txBox="1"/>
          <p:nvPr/>
        </p:nvSpPr>
        <p:spPr>
          <a:xfrm>
            <a:off x="167640" y="65365"/>
            <a:ext cx="11490960" cy="5262979"/>
          </a:xfrm>
          <a:prstGeom prst="rect">
            <a:avLst/>
          </a:prstGeom>
          <a:solidFill>
            <a:srgbClr val="00B0F0"/>
          </a:solidFill>
        </p:spPr>
        <p:txBody>
          <a:bodyPr wrap="square">
            <a:spAutoFit/>
          </a:bodyPr>
          <a:lstStyle/>
          <a:p>
            <a:r>
              <a:rPr lang="en-US" sz="2800" b="1" dirty="0">
                <a:latin typeface="Comic Sans MS" panose="030F0702030302020204" pitchFamily="66" charset="0"/>
              </a:rPr>
              <a:t>6 And I am sure of this, that he who began a good work in you will bring it to completion at the day of Jesus Christ. 7 It is right for me to feel this way about you all, because I hold you in my heart, for you are all partakers with me of grace,[d] both in my imprisonment and in the </a:t>
            </a:r>
            <a:r>
              <a:rPr lang="en-US" sz="2800" b="1" dirty="0" err="1">
                <a:latin typeface="Comic Sans MS" panose="030F0702030302020204" pitchFamily="66" charset="0"/>
              </a:rPr>
              <a:t>defence</a:t>
            </a:r>
            <a:r>
              <a:rPr lang="en-US" sz="2800" b="1" dirty="0">
                <a:latin typeface="Comic Sans MS" panose="030F0702030302020204" pitchFamily="66" charset="0"/>
              </a:rPr>
              <a:t> and confirmation of the gospel. 8 For God is my witness, how I yearn for you all with the affection of Christ Jesus. 9 And it is my prayer that your love may abound more and more, with knowledge and all discernment, 10 so that you may approve what is excellent, and so be pure and blameless for the day of Christ, 11 filled with the fruit of righteousness that comes through Jesus Christ, to the glory and praise of God.</a:t>
            </a:r>
          </a:p>
        </p:txBody>
      </p:sp>
    </p:spTree>
    <p:extLst>
      <p:ext uri="{BB962C8B-B14F-4D97-AF65-F5344CB8AC3E}">
        <p14:creationId xmlns:p14="http://schemas.microsoft.com/office/powerpoint/2010/main" val="180938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FD0A89-608C-2419-D07E-DB5DEF649E71}"/>
              </a:ext>
            </a:extLst>
          </p:cNvPr>
          <p:cNvSpPr txBox="1"/>
          <p:nvPr/>
        </p:nvSpPr>
        <p:spPr>
          <a:xfrm>
            <a:off x="121920" y="106680"/>
            <a:ext cx="11887200" cy="2677656"/>
          </a:xfrm>
          <a:prstGeom prst="rect">
            <a:avLst/>
          </a:prstGeom>
          <a:solidFill>
            <a:srgbClr val="00B050"/>
          </a:solidFill>
        </p:spPr>
        <p:txBody>
          <a:bodyPr wrap="square">
            <a:spAutoFit/>
          </a:bodyPr>
          <a:lstStyle/>
          <a:p>
            <a:r>
              <a:rPr lang="en-US" sz="2400" b="1" dirty="0">
                <a:latin typeface="Comic Sans MS" panose="030F0702030302020204" pitchFamily="66" charset="0"/>
              </a:rPr>
              <a:t>The Advance of the Gospel</a:t>
            </a:r>
          </a:p>
          <a:p>
            <a:endParaRPr lang="en-US" sz="2400" b="1" dirty="0">
              <a:latin typeface="Comic Sans MS" panose="030F0702030302020204" pitchFamily="66" charset="0"/>
            </a:endParaRPr>
          </a:p>
          <a:p>
            <a:r>
              <a:rPr lang="en-US" sz="2400" b="1" dirty="0">
                <a:latin typeface="Comic Sans MS" panose="030F0702030302020204" pitchFamily="66" charset="0"/>
              </a:rPr>
              <a:t>12 I want you to know, brothers,[e] that what has happened to me has really served to advance the gospel, 13 so that it has become known throughout the whole imperial guard[f] and to all the rest that my imprisonment is for Christ. 14 And most of the brothers, having become confident in the Lord by my imprisonment, are much more bold to speak the word[g] without fear.</a:t>
            </a:r>
          </a:p>
        </p:txBody>
      </p:sp>
    </p:spTree>
    <p:extLst>
      <p:ext uri="{BB962C8B-B14F-4D97-AF65-F5344CB8AC3E}">
        <p14:creationId xmlns:p14="http://schemas.microsoft.com/office/powerpoint/2010/main" val="388012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997F30-4542-4EDE-BCA8-A3BBB3F68172}"/>
              </a:ext>
            </a:extLst>
          </p:cNvPr>
          <p:cNvSpPr txBox="1"/>
          <p:nvPr/>
        </p:nvSpPr>
        <p:spPr>
          <a:xfrm>
            <a:off x="167640" y="152400"/>
            <a:ext cx="11780520" cy="2308324"/>
          </a:xfrm>
          <a:prstGeom prst="rect">
            <a:avLst/>
          </a:prstGeom>
          <a:solidFill>
            <a:srgbClr val="FFFF00"/>
          </a:solidFill>
        </p:spPr>
        <p:txBody>
          <a:bodyPr wrap="square">
            <a:spAutoFit/>
          </a:bodyPr>
          <a:lstStyle/>
          <a:p>
            <a:r>
              <a:rPr lang="en-US" sz="2400" b="1" i="0" baseline="30000" dirty="0">
                <a:solidFill>
                  <a:srgbClr val="000000"/>
                </a:solidFill>
                <a:effectLst/>
                <a:latin typeface="Comic Sans MS" panose="030F0702030302020204" pitchFamily="66" charset="0"/>
              </a:rPr>
              <a:t>15 </a:t>
            </a:r>
            <a:r>
              <a:rPr lang="en-US" sz="2400" b="1" i="0" dirty="0">
                <a:solidFill>
                  <a:srgbClr val="000000"/>
                </a:solidFill>
                <a:effectLst/>
                <a:latin typeface="Comic Sans MS" panose="030F0702030302020204" pitchFamily="66" charset="0"/>
              </a:rPr>
              <a:t>Some indeed preach Christ from envy and rivalry, but others from good will. </a:t>
            </a:r>
            <a:r>
              <a:rPr lang="en-US" sz="2400" b="1" i="0" baseline="30000" dirty="0">
                <a:solidFill>
                  <a:srgbClr val="000000"/>
                </a:solidFill>
                <a:effectLst/>
                <a:latin typeface="Comic Sans MS" panose="030F0702030302020204" pitchFamily="66" charset="0"/>
              </a:rPr>
              <a:t>16 </a:t>
            </a:r>
            <a:r>
              <a:rPr lang="en-US" sz="2400" b="1" i="0" dirty="0">
                <a:solidFill>
                  <a:srgbClr val="000000"/>
                </a:solidFill>
                <a:effectLst/>
                <a:latin typeface="Comic Sans MS" panose="030F0702030302020204" pitchFamily="66" charset="0"/>
              </a:rPr>
              <a:t>The latter do it out of love, knowing that I am put here for the </a:t>
            </a:r>
            <a:r>
              <a:rPr lang="en-US" sz="2400" b="1" i="0" dirty="0" err="1">
                <a:solidFill>
                  <a:srgbClr val="000000"/>
                </a:solidFill>
                <a:effectLst/>
                <a:latin typeface="Comic Sans MS" panose="030F0702030302020204" pitchFamily="66" charset="0"/>
              </a:rPr>
              <a:t>defence</a:t>
            </a:r>
            <a:r>
              <a:rPr lang="en-US" sz="2400" b="1" i="0" dirty="0">
                <a:solidFill>
                  <a:srgbClr val="000000"/>
                </a:solidFill>
                <a:effectLst/>
                <a:latin typeface="Comic Sans MS" panose="030F0702030302020204" pitchFamily="66" charset="0"/>
              </a:rPr>
              <a:t> of the gospel. </a:t>
            </a:r>
            <a:r>
              <a:rPr lang="en-US" sz="2400" b="1" i="0" baseline="30000" dirty="0">
                <a:solidFill>
                  <a:srgbClr val="000000"/>
                </a:solidFill>
                <a:effectLst/>
                <a:latin typeface="Comic Sans MS" panose="030F0702030302020204" pitchFamily="66" charset="0"/>
              </a:rPr>
              <a:t>17 </a:t>
            </a:r>
            <a:r>
              <a:rPr lang="en-US" sz="2400" b="1" i="0" dirty="0">
                <a:solidFill>
                  <a:srgbClr val="000000"/>
                </a:solidFill>
                <a:effectLst/>
                <a:latin typeface="Comic Sans MS" panose="030F0702030302020204" pitchFamily="66" charset="0"/>
              </a:rPr>
              <a:t>The former proclaim Christ out of rivalry, not sincerely but thinking to afflict me in my imprisonment. </a:t>
            </a:r>
            <a:r>
              <a:rPr lang="en-US" sz="2400" b="1" i="0" baseline="30000" dirty="0">
                <a:solidFill>
                  <a:srgbClr val="000000"/>
                </a:solidFill>
                <a:effectLst/>
                <a:latin typeface="Comic Sans MS" panose="030F0702030302020204" pitchFamily="66" charset="0"/>
              </a:rPr>
              <a:t>18 </a:t>
            </a:r>
            <a:r>
              <a:rPr lang="en-US" sz="2400" b="1" i="0" dirty="0">
                <a:solidFill>
                  <a:srgbClr val="000000"/>
                </a:solidFill>
                <a:effectLst/>
                <a:latin typeface="Comic Sans MS" panose="030F0702030302020204" pitchFamily="66" charset="0"/>
              </a:rPr>
              <a:t>What then? Only that in every way, whether in </a:t>
            </a:r>
            <a:r>
              <a:rPr lang="en-US" sz="2400" b="1" i="0" dirty="0" err="1">
                <a:solidFill>
                  <a:srgbClr val="000000"/>
                </a:solidFill>
                <a:effectLst/>
                <a:latin typeface="Comic Sans MS" panose="030F0702030302020204" pitchFamily="66" charset="0"/>
              </a:rPr>
              <a:t>pretence</a:t>
            </a:r>
            <a:r>
              <a:rPr lang="en-US" sz="2400" b="1" i="0" dirty="0">
                <a:solidFill>
                  <a:srgbClr val="000000"/>
                </a:solidFill>
                <a:effectLst/>
                <a:latin typeface="Comic Sans MS" panose="030F0702030302020204" pitchFamily="66" charset="0"/>
              </a:rPr>
              <a:t> or in truth, Christ is proclaimed, and in that I rejoice</a:t>
            </a:r>
            <a:r>
              <a:rPr lang="en-US" sz="2400" i="0" dirty="0">
                <a:solidFill>
                  <a:srgbClr val="000000"/>
                </a:solidFill>
                <a:effectLst/>
                <a:latin typeface="Comic Sans MS" panose="030F0702030302020204" pitchFamily="66" charset="0"/>
              </a:rPr>
              <a:t>.</a:t>
            </a:r>
            <a:endParaRPr lang="en-US" sz="2400" dirty="0">
              <a:latin typeface="Comic Sans MS" panose="030F0702030302020204" pitchFamily="66" charset="0"/>
            </a:endParaRPr>
          </a:p>
        </p:txBody>
      </p:sp>
    </p:spTree>
    <p:extLst>
      <p:ext uri="{BB962C8B-B14F-4D97-AF65-F5344CB8AC3E}">
        <p14:creationId xmlns:p14="http://schemas.microsoft.com/office/powerpoint/2010/main" val="255477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30D54-0C8A-7507-6F05-9822DD092D6E}"/>
              </a:ext>
            </a:extLst>
          </p:cNvPr>
          <p:cNvSpPr txBox="1"/>
          <p:nvPr/>
        </p:nvSpPr>
        <p:spPr>
          <a:xfrm>
            <a:off x="137160" y="121920"/>
            <a:ext cx="11856720" cy="4996240"/>
          </a:xfrm>
          <a:prstGeom prst="rect">
            <a:avLst/>
          </a:prstGeom>
          <a:solidFill>
            <a:srgbClr val="00B0F0"/>
          </a:solidFill>
        </p:spPr>
        <p:txBody>
          <a:bodyPr wrap="square">
            <a:spAutoFit/>
          </a:bodyPr>
          <a:lstStyle/>
          <a:p>
            <a:pPr algn="l">
              <a:spcBef>
                <a:spcPts val="1500"/>
              </a:spcBef>
              <a:spcAft>
                <a:spcPts val="750"/>
              </a:spcAft>
              <a:buNone/>
            </a:pPr>
            <a:r>
              <a:rPr lang="en-US" sz="2400" b="1" i="0" dirty="0">
                <a:solidFill>
                  <a:srgbClr val="000000"/>
                </a:solidFill>
                <a:effectLst/>
                <a:latin typeface="Comic Sans MS" panose="030F0702030302020204" pitchFamily="66" charset="0"/>
              </a:rPr>
              <a:t>To Live Is Christ</a:t>
            </a:r>
          </a:p>
          <a:p>
            <a:pPr algn="l">
              <a:buNone/>
            </a:pPr>
            <a:r>
              <a:rPr lang="en-US" sz="2400" b="1" i="0" dirty="0">
                <a:solidFill>
                  <a:srgbClr val="000000"/>
                </a:solidFill>
                <a:effectLst/>
                <a:latin typeface="Comic Sans MS" panose="030F0702030302020204" pitchFamily="66" charset="0"/>
              </a:rPr>
              <a:t>Yes, and I will rejoice, </a:t>
            </a:r>
            <a:r>
              <a:rPr lang="en-US" sz="2400" b="1" i="0" baseline="30000" dirty="0">
                <a:solidFill>
                  <a:srgbClr val="000000"/>
                </a:solidFill>
                <a:effectLst/>
                <a:latin typeface="Comic Sans MS" panose="030F0702030302020204" pitchFamily="66" charset="0"/>
              </a:rPr>
              <a:t>19 </a:t>
            </a:r>
            <a:r>
              <a:rPr lang="en-US" sz="2400" b="1" i="0" dirty="0">
                <a:solidFill>
                  <a:srgbClr val="000000"/>
                </a:solidFill>
                <a:effectLst/>
                <a:latin typeface="Comic Sans MS" panose="030F0702030302020204" pitchFamily="66" charset="0"/>
              </a:rPr>
              <a:t>for I know that through your prayers and the help of the Spirit of Jesus Christ this will turn out for my deliverance, </a:t>
            </a:r>
            <a:r>
              <a:rPr lang="en-US" sz="2400" b="1" i="0" baseline="30000" dirty="0">
                <a:solidFill>
                  <a:srgbClr val="000000"/>
                </a:solidFill>
                <a:effectLst/>
                <a:latin typeface="Comic Sans MS" panose="030F0702030302020204" pitchFamily="66" charset="0"/>
              </a:rPr>
              <a:t>20 </a:t>
            </a:r>
            <a:r>
              <a:rPr lang="en-US" sz="2400" b="1" i="0" dirty="0">
                <a:solidFill>
                  <a:srgbClr val="000000"/>
                </a:solidFill>
                <a:effectLst/>
                <a:latin typeface="Comic Sans MS" panose="030F0702030302020204" pitchFamily="66" charset="0"/>
              </a:rPr>
              <a:t>as it is my eager expectation and hope that I will not be at all ashamed, but that with full courage now as always Christ will be </a:t>
            </a:r>
            <a:r>
              <a:rPr lang="en-US" sz="2400" b="1" i="0" dirty="0" err="1">
                <a:solidFill>
                  <a:srgbClr val="000000"/>
                </a:solidFill>
                <a:effectLst/>
                <a:latin typeface="Comic Sans MS" panose="030F0702030302020204" pitchFamily="66" charset="0"/>
              </a:rPr>
              <a:t>honoured</a:t>
            </a:r>
            <a:r>
              <a:rPr lang="en-US" sz="2400" b="1" i="0" dirty="0">
                <a:solidFill>
                  <a:srgbClr val="000000"/>
                </a:solidFill>
                <a:effectLst/>
                <a:latin typeface="Comic Sans MS" panose="030F0702030302020204" pitchFamily="66" charset="0"/>
              </a:rPr>
              <a:t> in my body, whether by life or by death. </a:t>
            </a:r>
            <a:r>
              <a:rPr lang="en-US" sz="2400" b="1" i="0" baseline="30000" dirty="0">
                <a:solidFill>
                  <a:srgbClr val="000000"/>
                </a:solidFill>
                <a:effectLst/>
                <a:latin typeface="Comic Sans MS" panose="030F0702030302020204" pitchFamily="66" charset="0"/>
              </a:rPr>
              <a:t>21 </a:t>
            </a:r>
            <a:r>
              <a:rPr lang="en-US" sz="2400" b="1" i="0" dirty="0">
                <a:solidFill>
                  <a:srgbClr val="000000"/>
                </a:solidFill>
                <a:effectLst/>
                <a:latin typeface="Comic Sans MS" panose="030F0702030302020204" pitchFamily="66" charset="0"/>
              </a:rPr>
              <a:t>For to me to live is Christ, and to die is gain. </a:t>
            </a:r>
            <a:r>
              <a:rPr lang="en-US" sz="2400" b="1" i="0" baseline="30000" dirty="0">
                <a:solidFill>
                  <a:srgbClr val="000000"/>
                </a:solidFill>
                <a:effectLst/>
                <a:latin typeface="Comic Sans MS" panose="030F0702030302020204" pitchFamily="66" charset="0"/>
              </a:rPr>
              <a:t>22 </a:t>
            </a:r>
            <a:r>
              <a:rPr lang="en-US" sz="2400" b="1" i="0" dirty="0">
                <a:solidFill>
                  <a:srgbClr val="000000"/>
                </a:solidFill>
                <a:effectLst/>
                <a:latin typeface="Comic Sans MS" panose="030F0702030302020204" pitchFamily="66" charset="0"/>
              </a:rPr>
              <a:t>If I am to live in the flesh, that means fruitful </a:t>
            </a:r>
            <a:r>
              <a:rPr lang="en-US" sz="2400" b="1" i="0" dirty="0" err="1">
                <a:solidFill>
                  <a:srgbClr val="000000"/>
                </a:solidFill>
                <a:effectLst/>
                <a:latin typeface="Comic Sans MS" panose="030F0702030302020204" pitchFamily="66" charset="0"/>
              </a:rPr>
              <a:t>labour</a:t>
            </a:r>
            <a:r>
              <a:rPr lang="en-US" sz="2400" b="1" i="0" dirty="0">
                <a:solidFill>
                  <a:srgbClr val="000000"/>
                </a:solidFill>
                <a:effectLst/>
                <a:latin typeface="Comic Sans MS" panose="030F0702030302020204" pitchFamily="66" charset="0"/>
              </a:rPr>
              <a:t> for me. Yet which I shall choose I cannot tell. </a:t>
            </a:r>
            <a:r>
              <a:rPr lang="en-US" sz="2400" b="1" i="0" baseline="30000" dirty="0">
                <a:solidFill>
                  <a:srgbClr val="000000"/>
                </a:solidFill>
                <a:effectLst/>
                <a:latin typeface="Comic Sans MS" panose="030F0702030302020204" pitchFamily="66" charset="0"/>
              </a:rPr>
              <a:t>23 </a:t>
            </a:r>
            <a:r>
              <a:rPr lang="en-US" sz="2400" b="1" i="0" dirty="0">
                <a:solidFill>
                  <a:srgbClr val="000000"/>
                </a:solidFill>
                <a:effectLst/>
                <a:latin typeface="Comic Sans MS" panose="030F0702030302020204" pitchFamily="66" charset="0"/>
              </a:rPr>
              <a:t>I am hard pressed between the two. My desire is to depart and be with Christ, for that is far better. </a:t>
            </a:r>
            <a:r>
              <a:rPr lang="en-US" sz="2400" b="1" i="0" baseline="30000" dirty="0">
                <a:solidFill>
                  <a:srgbClr val="000000"/>
                </a:solidFill>
                <a:effectLst/>
                <a:latin typeface="Comic Sans MS" panose="030F0702030302020204" pitchFamily="66" charset="0"/>
              </a:rPr>
              <a:t>24 </a:t>
            </a:r>
            <a:r>
              <a:rPr lang="en-US" sz="2400" b="1" i="0" dirty="0">
                <a:solidFill>
                  <a:srgbClr val="000000"/>
                </a:solidFill>
                <a:effectLst/>
                <a:latin typeface="Comic Sans MS" panose="030F0702030302020204" pitchFamily="66" charset="0"/>
              </a:rPr>
              <a:t>But to remain in the flesh is more necessary on your account. </a:t>
            </a:r>
            <a:r>
              <a:rPr lang="en-US" sz="2400" b="1" i="0" baseline="30000" dirty="0">
                <a:solidFill>
                  <a:srgbClr val="000000"/>
                </a:solidFill>
                <a:effectLst/>
                <a:latin typeface="Comic Sans MS" panose="030F0702030302020204" pitchFamily="66" charset="0"/>
              </a:rPr>
              <a:t>25 </a:t>
            </a:r>
            <a:r>
              <a:rPr lang="en-US" sz="2400" b="1" i="0" dirty="0">
                <a:solidFill>
                  <a:srgbClr val="000000"/>
                </a:solidFill>
                <a:effectLst/>
                <a:latin typeface="Comic Sans MS" panose="030F0702030302020204" pitchFamily="66" charset="0"/>
              </a:rPr>
              <a:t>Convinced of this, I know that I will remain and continue with you all, for your progress and joy in the faith, </a:t>
            </a:r>
            <a:r>
              <a:rPr lang="en-US" sz="2400" b="1" i="0" baseline="30000" dirty="0">
                <a:solidFill>
                  <a:srgbClr val="000000"/>
                </a:solidFill>
                <a:effectLst/>
                <a:latin typeface="Comic Sans MS" panose="030F0702030302020204" pitchFamily="66" charset="0"/>
              </a:rPr>
              <a:t>26 </a:t>
            </a:r>
            <a:r>
              <a:rPr lang="en-US" sz="2400" b="1" i="0" dirty="0">
                <a:solidFill>
                  <a:srgbClr val="000000"/>
                </a:solidFill>
                <a:effectLst/>
                <a:latin typeface="Comic Sans MS" panose="030F0702030302020204" pitchFamily="66" charset="0"/>
              </a:rPr>
              <a:t>so that in me you may have ample cause to glory in Christ Jesus, because of my coming to you again.</a:t>
            </a:r>
          </a:p>
        </p:txBody>
      </p:sp>
    </p:spTree>
    <p:extLst>
      <p:ext uri="{BB962C8B-B14F-4D97-AF65-F5344CB8AC3E}">
        <p14:creationId xmlns:p14="http://schemas.microsoft.com/office/powerpoint/2010/main" val="147587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256EC3-5C27-CAD3-F810-181463A35BBB}"/>
              </a:ext>
            </a:extLst>
          </p:cNvPr>
          <p:cNvSpPr txBox="1"/>
          <p:nvPr/>
        </p:nvSpPr>
        <p:spPr>
          <a:xfrm>
            <a:off x="198120" y="137160"/>
            <a:ext cx="11811000" cy="3046988"/>
          </a:xfrm>
          <a:prstGeom prst="rect">
            <a:avLst/>
          </a:prstGeom>
          <a:solidFill>
            <a:srgbClr val="92D050"/>
          </a:solidFill>
        </p:spPr>
        <p:txBody>
          <a:bodyPr wrap="square">
            <a:spAutoFit/>
          </a:bodyPr>
          <a:lstStyle/>
          <a:p>
            <a:r>
              <a:rPr lang="en-US" sz="2400" b="1" dirty="0">
                <a:latin typeface="Comic Sans MS" panose="030F0702030302020204" pitchFamily="66" charset="0"/>
              </a:rPr>
              <a:t>27 Only let your manner of life be worthy[h] of the gospel of Christ, so that whether I come and see you or am absent, I may hear of you that you are standing firm in one spirit, with one mind striving side by side for the faith of the gospel, 28 and not frightened in anything by your opponents. This is a clear sign to them of their destruction, but of your salvation, and that from God. 29 For it has been granted to you that for the sake of Christ you should not only believe in him but also suffer for his sake, 30 engaged in the same conflict that you saw I had and now hear that I still have.</a:t>
            </a:r>
          </a:p>
        </p:txBody>
      </p:sp>
    </p:spTree>
    <p:extLst>
      <p:ext uri="{BB962C8B-B14F-4D97-AF65-F5344CB8AC3E}">
        <p14:creationId xmlns:p14="http://schemas.microsoft.com/office/powerpoint/2010/main" val="4279272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6222F-D15E-C5BB-FF4A-1344E2A1DDB6}"/>
              </a:ext>
            </a:extLst>
          </p:cNvPr>
          <p:cNvSpPr>
            <a:spLocks noGrp="1"/>
          </p:cNvSpPr>
          <p:nvPr>
            <p:ph type="title"/>
          </p:nvPr>
        </p:nvSpPr>
        <p:spPr>
          <a:solidFill>
            <a:srgbClr val="92D050"/>
          </a:solidFill>
        </p:spPr>
        <p:txBody>
          <a:bodyPr>
            <a:normAutofit/>
          </a:bodyPr>
          <a:lstStyle/>
          <a:p>
            <a:pPr algn="ctr"/>
            <a:r>
              <a:rPr lang="en-US" sz="4800" b="1" dirty="0">
                <a:latin typeface="Comic Sans MS" panose="030F0702030302020204" pitchFamily="66" charset="0"/>
              </a:rPr>
              <a:t>Philippians 1</a:t>
            </a:r>
          </a:p>
        </p:txBody>
      </p:sp>
      <p:sp>
        <p:nvSpPr>
          <p:cNvPr id="3" name="Content Placeholder 2">
            <a:extLst>
              <a:ext uri="{FF2B5EF4-FFF2-40B4-BE49-F238E27FC236}">
                <a16:creationId xmlns:a16="http://schemas.microsoft.com/office/drawing/2014/main" id="{C8DFE4FD-8F0F-D8FE-A9B6-A3BF0028627F}"/>
              </a:ext>
            </a:extLst>
          </p:cNvPr>
          <p:cNvSpPr>
            <a:spLocks noGrp="1"/>
          </p:cNvSpPr>
          <p:nvPr>
            <p:ph idx="1"/>
          </p:nvPr>
        </p:nvSpPr>
        <p:spPr>
          <a:solidFill>
            <a:srgbClr val="00B0F0"/>
          </a:solidFill>
        </p:spPr>
        <p:txBody>
          <a:bodyPr>
            <a:normAutofit/>
          </a:bodyPr>
          <a:lstStyle/>
          <a:p>
            <a:pPr marL="0" indent="0">
              <a:buNone/>
            </a:pPr>
            <a:r>
              <a:rPr lang="en-US" sz="3200" b="1" dirty="0">
                <a:latin typeface="Comic Sans MS" panose="030F0702030302020204" pitchFamily="66" charset="0"/>
              </a:rPr>
              <a:t>To Who, From Where?</a:t>
            </a:r>
          </a:p>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How did he end up there?</a:t>
            </a:r>
          </a:p>
          <a:p>
            <a:pPr marL="0" indent="0">
              <a:buNone/>
            </a:pPr>
            <a:endParaRPr lang="en-US" sz="3200" b="1" dirty="0">
              <a:latin typeface="Comic Sans MS" panose="030F0702030302020204" pitchFamily="66" charset="0"/>
            </a:endParaRPr>
          </a:p>
          <a:p>
            <a:pPr marL="0" indent="0">
              <a:buNone/>
            </a:pPr>
            <a:r>
              <a:rPr lang="en-US" sz="3200" b="1" dirty="0">
                <a:latin typeface="Comic Sans MS" panose="030F0702030302020204" pitchFamily="66" charset="0"/>
              </a:rPr>
              <a:t>What did he write?</a:t>
            </a:r>
          </a:p>
        </p:txBody>
      </p:sp>
    </p:spTree>
    <p:extLst>
      <p:ext uri="{BB962C8B-B14F-4D97-AF65-F5344CB8AC3E}">
        <p14:creationId xmlns:p14="http://schemas.microsoft.com/office/powerpoint/2010/main" val="377758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F3D8-CA67-416A-7B97-0959D651B78B}"/>
              </a:ext>
            </a:extLst>
          </p:cNvPr>
          <p:cNvSpPr>
            <a:spLocks noGrp="1"/>
          </p:cNvSpPr>
          <p:nvPr>
            <p:ph type="title"/>
          </p:nvPr>
        </p:nvSpPr>
        <p:spPr/>
        <p:txBody>
          <a:bodyPr/>
          <a:lstStyle/>
          <a:p>
            <a:pPr algn="ctr"/>
            <a:r>
              <a:rPr lang="en-US" b="1" dirty="0">
                <a:latin typeface="Comic Sans MS" panose="030F0702030302020204" pitchFamily="66" charset="0"/>
              </a:rPr>
              <a:t>What is a saint?</a:t>
            </a:r>
          </a:p>
        </p:txBody>
      </p:sp>
      <p:pic>
        <p:nvPicPr>
          <p:cNvPr id="4" name="Content Placeholder 3">
            <a:extLst>
              <a:ext uri="{FF2B5EF4-FFF2-40B4-BE49-F238E27FC236}">
                <a16:creationId xmlns:a16="http://schemas.microsoft.com/office/drawing/2014/main" id="{12BFECA1-2E8D-6CFE-ADD8-AD2F5B522848}"/>
              </a:ext>
            </a:extLst>
          </p:cNvPr>
          <p:cNvPicPr>
            <a:picLocks noGrp="1" noChangeAspect="1"/>
          </p:cNvPicPr>
          <p:nvPr>
            <p:ph idx="1"/>
          </p:nvPr>
        </p:nvPicPr>
        <p:blipFill>
          <a:blip r:embed="rId2"/>
          <a:stretch>
            <a:fillRect/>
          </a:stretch>
        </p:blipFill>
        <p:spPr>
          <a:xfrm>
            <a:off x="521811" y="1566545"/>
            <a:ext cx="4351338" cy="4351338"/>
          </a:xfrm>
          <a:prstGeom prst="rect">
            <a:avLst/>
          </a:prstGeom>
        </p:spPr>
      </p:pic>
      <p:pic>
        <p:nvPicPr>
          <p:cNvPr id="5" name="Picture 4">
            <a:extLst>
              <a:ext uri="{FF2B5EF4-FFF2-40B4-BE49-F238E27FC236}">
                <a16:creationId xmlns:a16="http://schemas.microsoft.com/office/drawing/2014/main" id="{6BB33FFD-EFFA-A9B5-3B07-AC6918515EB8}"/>
              </a:ext>
            </a:extLst>
          </p:cNvPr>
          <p:cNvPicPr>
            <a:picLocks noChangeAspect="1"/>
          </p:cNvPicPr>
          <p:nvPr/>
        </p:nvPicPr>
        <p:blipFill>
          <a:blip r:embed="rId3"/>
          <a:stretch>
            <a:fillRect/>
          </a:stretch>
        </p:blipFill>
        <p:spPr>
          <a:xfrm>
            <a:off x="4967287" y="2571749"/>
            <a:ext cx="4710113" cy="3577301"/>
          </a:xfrm>
          <a:prstGeom prst="rect">
            <a:avLst/>
          </a:prstGeom>
        </p:spPr>
      </p:pic>
    </p:spTree>
    <p:extLst>
      <p:ext uri="{BB962C8B-B14F-4D97-AF65-F5344CB8AC3E}">
        <p14:creationId xmlns:p14="http://schemas.microsoft.com/office/powerpoint/2010/main" val="3802862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TotalTime>
  <Words>1572</Words>
  <Application>Microsoft Office PowerPoint</Application>
  <PresentationFormat>Widescreen</PresentationFormat>
  <Paragraphs>57</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Comic Sans MS</vt:lpstr>
      <vt:lpstr>Office Theme</vt:lpstr>
      <vt:lpstr>Philippians 1</vt:lpstr>
      <vt:lpstr>Philippians 1</vt:lpstr>
      <vt:lpstr>PowerPoint Presentation</vt:lpstr>
      <vt:lpstr>PowerPoint Presentation</vt:lpstr>
      <vt:lpstr>PowerPoint Presentation</vt:lpstr>
      <vt:lpstr>PowerPoint Presentation</vt:lpstr>
      <vt:lpstr>PowerPoint Presentation</vt:lpstr>
      <vt:lpstr>Philippians 1</vt:lpstr>
      <vt:lpstr>What is a saint?</vt:lpstr>
      <vt:lpstr>We are saints, if we are believers     Paul wrote from prison in Rome</vt:lpstr>
      <vt:lpstr>PowerPoint Presentation</vt:lpstr>
      <vt:lpstr>Acts 15 v 36 - 41 </vt:lpstr>
      <vt:lpstr>Acts 16 v 6 - 10 </vt:lpstr>
      <vt:lpstr>How did he end up in Philippi?</vt:lpstr>
      <vt:lpstr>PowerPoint Presentation</vt:lpstr>
      <vt:lpstr>Matthew 28 v 18 </vt:lpstr>
      <vt:lpstr>PowerPoint Presentation</vt:lpstr>
      <vt:lpstr>PowerPoint Presentation</vt:lpstr>
      <vt:lpstr>PowerPoint Presentation</vt:lpstr>
      <vt:lpstr>2 Corinthians 11 v 23 – 27</vt:lpstr>
      <vt:lpstr>PowerPoint Presentation</vt:lpstr>
      <vt:lpstr>Philippians 4 v 21-22</vt:lpstr>
      <vt:lpstr>Genesis 50 v 19 -21</vt:lpstr>
      <vt:lpstr>Relationship</vt:lpstr>
      <vt:lpstr>God’s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Collins</dc:creator>
  <cp:lastModifiedBy>Michael Collins</cp:lastModifiedBy>
  <cp:revision>1</cp:revision>
  <dcterms:created xsi:type="dcterms:W3CDTF">2025-08-08T13:02:03Z</dcterms:created>
  <dcterms:modified xsi:type="dcterms:W3CDTF">2025-08-08T13:54:14Z</dcterms:modified>
</cp:coreProperties>
</file>